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7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78" r:id="rId11"/>
    <p:sldId id="265" r:id="rId12"/>
    <p:sldId id="274" r:id="rId13"/>
    <p:sldId id="268" r:id="rId14"/>
    <p:sldId id="282" r:id="rId15"/>
    <p:sldId id="280" r:id="rId16"/>
    <p:sldId id="271" r:id="rId17"/>
    <p:sldId id="275" r:id="rId18"/>
  </p:sldIdLst>
  <p:sldSz cx="12190413" cy="6859588"/>
  <p:notesSz cx="6858000" cy="9144000"/>
  <p:defaultTextStyle>
    <a:defPPr>
      <a:defRPr lang="ru-RU"/>
    </a:defPPr>
    <a:lvl1pPr marL="0" algn="l" defTabSz="111108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5544" algn="l" defTabSz="111108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1087" algn="l" defTabSz="111108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6631" algn="l" defTabSz="111108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2175" algn="l" defTabSz="111108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7719" algn="l" defTabSz="111108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3262" algn="l" defTabSz="111108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8806" algn="l" defTabSz="111108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44350" algn="l" defTabSz="111108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90" d="100"/>
          <a:sy n="90" d="100"/>
        </p:scale>
        <p:origin x="-1146" y="-55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42" y="32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82E2-6530-4A1C-937A-00E73FC39BE3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42B4A-B452-4A9B-B93B-96282508B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59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44B99-D1D1-489F-8643-CBC032C5BE45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A13D2-F4A6-45F9-98B1-3CEB1B8EE3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68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11108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5544" algn="l" defTabSz="111108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1087" algn="l" defTabSz="111108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66631" algn="l" defTabSz="111108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22175" algn="l" defTabSz="111108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77719" algn="l" defTabSz="111108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33262" algn="l" defTabSz="111108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88806" algn="l" defTabSz="111108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44350" algn="l" defTabSz="111108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13D2-F4A6-45F9-98B1-3CEB1B8EE3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3" y="2130921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1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2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3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B3D-1850-45E0-B84B-B1C24C23384B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940-6F1D-49CE-A71B-CA473AD14169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4" y="274703"/>
            <a:ext cx="2742842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6" y="274703"/>
            <a:ext cx="8025354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9CBC-39CF-4B16-854A-5DB5904F48ED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2B36-4F76-4C70-B648-406F534D9D8F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5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10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6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2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77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32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88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5572-D800-49CA-9754-26FEB0E0AEB6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6" y="1600573"/>
            <a:ext cx="5384098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8" y="1600573"/>
            <a:ext cx="5384098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305D-C0D8-42CD-B28F-705A0BC7C18E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544" indent="0">
              <a:buNone/>
              <a:defRPr sz="2400" b="1"/>
            </a:lvl2pPr>
            <a:lvl3pPr marL="1111087" indent="0">
              <a:buNone/>
              <a:defRPr sz="2200" b="1"/>
            </a:lvl3pPr>
            <a:lvl4pPr marL="1666631" indent="0">
              <a:buNone/>
              <a:defRPr sz="1900" b="1"/>
            </a:lvl4pPr>
            <a:lvl5pPr marL="2222175" indent="0">
              <a:buNone/>
              <a:defRPr sz="1900" b="1"/>
            </a:lvl5pPr>
            <a:lvl6pPr marL="2777719" indent="0">
              <a:buNone/>
              <a:defRPr sz="1900" b="1"/>
            </a:lvl6pPr>
            <a:lvl7pPr marL="3333262" indent="0">
              <a:buNone/>
              <a:defRPr sz="1900" b="1"/>
            </a:lvl7pPr>
            <a:lvl8pPr marL="3888806" indent="0">
              <a:buNone/>
              <a:defRPr sz="1900" b="1"/>
            </a:lvl8pPr>
            <a:lvl9pPr marL="444435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544" indent="0">
              <a:buNone/>
              <a:defRPr sz="2400" b="1"/>
            </a:lvl2pPr>
            <a:lvl3pPr marL="1111087" indent="0">
              <a:buNone/>
              <a:defRPr sz="2200" b="1"/>
            </a:lvl3pPr>
            <a:lvl4pPr marL="1666631" indent="0">
              <a:buNone/>
              <a:defRPr sz="1900" b="1"/>
            </a:lvl4pPr>
            <a:lvl5pPr marL="2222175" indent="0">
              <a:buNone/>
              <a:defRPr sz="1900" b="1"/>
            </a:lvl5pPr>
            <a:lvl6pPr marL="2777719" indent="0">
              <a:buNone/>
              <a:defRPr sz="1900" b="1"/>
            </a:lvl6pPr>
            <a:lvl7pPr marL="3333262" indent="0">
              <a:buNone/>
              <a:defRPr sz="1900" b="1"/>
            </a:lvl7pPr>
            <a:lvl8pPr marL="3888806" indent="0">
              <a:buNone/>
              <a:defRPr sz="1900" b="1"/>
            </a:lvl8pPr>
            <a:lvl9pPr marL="444435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8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412B-CFEF-46BE-9221-1C81D62ECAF3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E729-1529-484C-8BD0-61DB46CE7C63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9924-9C19-4DDA-B143-C0B18E2D42D0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2" y="273114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15"/>
            <a:ext cx="6814779" cy="585446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50"/>
          </a:xfrm>
        </p:spPr>
        <p:txBody>
          <a:bodyPr/>
          <a:lstStyle>
            <a:lvl1pPr marL="0" indent="0">
              <a:buNone/>
              <a:defRPr sz="1700"/>
            </a:lvl1pPr>
            <a:lvl2pPr marL="555544" indent="0">
              <a:buNone/>
              <a:defRPr sz="1500"/>
            </a:lvl2pPr>
            <a:lvl3pPr marL="1111087" indent="0">
              <a:buNone/>
              <a:defRPr sz="1200"/>
            </a:lvl3pPr>
            <a:lvl4pPr marL="1666631" indent="0">
              <a:buNone/>
              <a:defRPr sz="1100"/>
            </a:lvl4pPr>
            <a:lvl5pPr marL="2222175" indent="0">
              <a:buNone/>
              <a:defRPr sz="1100"/>
            </a:lvl5pPr>
            <a:lvl6pPr marL="2777719" indent="0">
              <a:buNone/>
              <a:defRPr sz="1100"/>
            </a:lvl6pPr>
            <a:lvl7pPr marL="3333262" indent="0">
              <a:buNone/>
              <a:defRPr sz="1100"/>
            </a:lvl7pPr>
            <a:lvl8pPr marL="3888806" indent="0">
              <a:buNone/>
              <a:defRPr sz="1100"/>
            </a:lvl8pPr>
            <a:lvl9pPr marL="44443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6109-733B-46B0-9315-11928AE84905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9" y="4801715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9" y="612920"/>
            <a:ext cx="7314248" cy="4115753"/>
          </a:xfrm>
        </p:spPr>
        <p:txBody>
          <a:bodyPr/>
          <a:lstStyle>
            <a:lvl1pPr marL="0" indent="0">
              <a:buNone/>
              <a:defRPr sz="3900"/>
            </a:lvl1pPr>
            <a:lvl2pPr marL="555544" indent="0">
              <a:buNone/>
              <a:defRPr sz="3400"/>
            </a:lvl2pPr>
            <a:lvl3pPr marL="1111087" indent="0">
              <a:buNone/>
              <a:defRPr sz="2900"/>
            </a:lvl3pPr>
            <a:lvl4pPr marL="1666631" indent="0">
              <a:buNone/>
              <a:defRPr sz="2400"/>
            </a:lvl4pPr>
            <a:lvl5pPr marL="2222175" indent="0">
              <a:buNone/>
              <a:defRPr sz="2400"/>
            </a:lvl5pPr>
            <a:lvl6pPr marL="2777719" indent="0">
              <a:buNone/>
              <a:defRPr sz="2400"/>
            </a:lvl6pPr>
            <a:lvl7pPr marL="3333262" indent="0">
              <a:buNone/>
              <a:defRPr sz="2400"/>
            </a:lvl7pPr>
            <a:lvl8pPr marL="3888806" indent="0">
              <a:buNone/>
              <a:defRPr sz="2400"/>
            </a:lvl8pPr>
            <a:lvl9pPr marL="444435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9" y="5368583"/>
            <a:ext cx="7314248" cy="805049"/>
          </a:xfrm>
        </p:spPr>
        <p:txBody>
          <a:bodyPr/>
          <a:lstStyle>
            <a:lvl1pPr marL="0" indent="0">
              <a:buNone/>
              <a:defRPr sz="1700"/>
            </a:lvl1pPr>
            <a:lvl2pPr marL="555544" indent="0">
              <a:buNone/>
              <a:defRPr sz="1500"/>
            </a:lvl2pPr>
            <a:lvl3pPr marL="1111087" indent="0">
              <a:buNone/>
              <a:defRPr sz="1200"/>
            </a:lvl3pPr>
            <a:lvl4pPr marL="1666631" indent="0">
              <a:buNone/>
              <a:defRPr sz="1100"/>
            </a:lvl4pPr>
            <a:lvl5pPr marL="2222175" indent="0">
              <a:buNone/>
              <a:defRPr sz="1100"/>
            </a:lvl5pPr>
            <a:lvl6pPr marL="2777719" indent="0">
              <a:buNone/>
              <a:defRPr sz="1100"/>
            </a:lvl6pPr>
            <a:lvl7pPr marL="3333262" indent="0">
              <a:buNone/>
              <a:defRPr sz="1100"/>
            </a:lvl7pPr>
            <a:lvl8pPr marL="3888806" indent="0">
              <a:buNone/>
              <a:defRPr sz="1100"/>
            </a:lvl8pPr>
            <a:lvl9pPr marL="44443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AB14-037C-4116-B4E1-3C6608B623F8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4702"/>
            <a:ext cx="10971371" cy="1143265"/>
          </a:xfrm>
          <a:prstGeom prst="rect">
            <a:avLst/>
          </a:prstGeom>
        </p:spPr>
        <p:txBody>
          <a:bodyPr vert="horz" lIns="111109" tIns="55554" rIns="111109" bIns="5555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5" y="1600573"/>
            <a:ext cx="10971371" cy="4527011"/>
          </a:xfrm>
          <a:prstGeom prst="rect">
            <a:avLst/>
          </a:prstGeom>
        </p:spPr>
        <p:txBody>
          <a:bodyPr vert="horz" lIns="111109" tIns="55554" rIns="111109" bIns="555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2" y="6357823"/>
            <a:ext cx="2844431" cy="365210"/>
          </a:xfrm>
          <a:prstGeom prst="rect">
            <a:avLst/>
          </a:prstGeom>
        </p:spPr>
        <p:txBody>
          <a:bodyPr vert="horz" lIns="111109" tIns="55554" rIns="111109" bIns="5555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5ED5-3A9C-4D3B-86B9-462A4EEFEF35}" type="datetime1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8" cy="365210"/>
          </a:xfrm>
          <a:prstGeom prst="rect">
            <a:avLst/>
          </a:prstGeom>
        </p:spPr>
        <p:txBody>
          <a:bodyPr vert="horz" lIns="111109" tIns="55554" rIns="111109" bIns="5555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5" y="6357823"/>
            <a:ext cx="2844431" cy="365210"/>
          </a:xfrm>
          <a:prstGeom prst="rect">
            <a:avLst/>
          </a:prstGeom>
        </p:spPr>
        <p:txBody>
          <a:bodyPr vert="horz" lIns="111109" tIns="55554" rIns="111109" bIns="5555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111108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658" indent="-416658" algn="l" defTabSz="1111087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759" indent="-347215" algn="l" defTabSz="111108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859" indent="-277772" algn="l" defTabSz="111108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403" indent="-277772" algn="l" defTabSz="111108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947" indent="-277772" algn="l" defTabSz="111108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490" indent="-277772" algn="l" defTabSz="11110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1034" indent="-277772" algn="l" defTabSz="11110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6578" indent="-277772" algn="l" defTabSz="11110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2122" indent="-277772" algn="l" defTabSz="11110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108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544" algn="l" defTabSz="111108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087" algn="l" defTabSz="111108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631" algn="l" defTabSz="111108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175" algn="l" defTabSz="111108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719" algn="l" defTabSz="111108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3262" algn="l" defTabSz="111108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806" algn="l" defTabSz="111108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4350" algn="l" defTabSz="111108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3" y="286522"/>
            <a:ext cx="10361851" cy="45005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АО «Нева Энергия»</a:t>
            </a:r>
            <a:r>
              <a:rPr lang="ru-RU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2700">
                  <a:solidFill>
                    <a:schemeClr val="bg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Особенности реализации Концессионных Соглашений и инвестиционных программ в сфере теплоснабжения в Ленинградской области на примере</a:t>
            </a:r>
            <a:br>
              <a:rPr lang="ru-RU" sz="39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Бокситогорского</a:t>
            </a:r>
            <a:r>
              <a:rPr lang="ru-RU" sz="39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3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489" y="4858554"/>
            <a:ext cx="8533290" cy="128588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 – заместитель директора АО «Нева Энергия»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Дученко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Роман Владимирович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4701"/>
            <a:ext cx="10971371" cy="2011820"/>
          </a:xfrm>
        </p:spPr>
        <p:txBody>
          <a:bodyPr>
            <a:noAutofit/>
          </a:bodyPr>
          <a:lstStyle/>
          <a:p>
            <a:pPr indent="435948" algn="just"/>
            <a:r>
              <a:rPr lang="ru-RU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В Бокситогорском районе мы как раз столкнулись с подобной ситуацией при взаимодействии с </a:t>
            </a:r>
            <a:r>
              <a:rPr lang="ru-RU" sz="2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Ростехнадзором</a:t>
            </a:r>
            <a:r>
              <a:rPr lang="ru-RU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. Паспорта готовности объектов к отопительному сезону по г. </a:t>
            </a:r>
            <a:r>
              <a:rPr lang="ru-RU" sz="2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Бокстогорск</a:t>
            </a:r>
            <a:r>
              <a:rPr lang="ru-RU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 и д. Большой двор мы не могли получить несколько лет подряд. По объекту в д. </a:t>
            </a:r>
            <a:r>
              <a:rPr lang="ru-RU" sz="2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Мозолево</a:t>
            </a:r>
            <a:r>
              <a:rPr lang="ru-RU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 было выдано предписание о запрете эксплуатации котельной. Только в 2024 году в результате плотной последовательной работы и взаимодействии с Северо-Западным управлением </a:t>
            </a:r>
            <a:r>
              <a:rPr lang="ru-RU" sz="2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Ростехнадзора</a:t>
            </a:r>
            <a:r>
              <a:rPr lang="ru-RU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 нам удалось устранить все замечания.</a:t>
            </a:r>
            <a:endParaRPr lang="ru-RU" sz="2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483" y="2643976"/>
            <a:ext cx="5386217" cy="639910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Котельная на твёрдом топливе  </a:t>
            </a:r>
          </a:p>
          <a:p>
            <a:pPr algn="ctr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Мозолево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до реконструкции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20160607_1546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482" y="3429796"/>
            <a:ext cx="5485687" cy="300109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38083" y="2643976"/>
            <a:ext cx="5388332" cy="639910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Котельная после газификации </a:t>
            </a:r>
          </a:p>
          <a:p>
            <a:pPr algn="ctr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Мозолево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2024 год</a:t>
            </a:r>
          </a:p>
        </p:txBody>
      </p:sp>
      <p:pic>
        <p:nvPicPr>
          <p:cNvPr id="7" name="Содержимое 6" descr="IMG_029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38082" y="3429796"/>
            <a:ext cx="5523820" cy="3001091"/>
          </a:xfr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11" y="2286786"/>
            <a:ext cx="5714295" cy="674595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г. Бокситогорск, </a:t>
            </a:r>
          </a:p>
          <a:p>
            <a:pPr algn="ctr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ул. Социалистическая</a:t>
            </a:r>
          </a:p>
        </p:txBody>
      </p:sp>
      <p:pic>
        <p:nvPicPr>
          <p:cNvPr id="12" name="Содержимое 11" descr="IMG_34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24845" y="1870801"/>
            <a:ext cx="3215454" cy="56190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450" y="2286786"/>
            <a:ext cx="5333343" cy="7111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г. Бокситогорск, </a:t>
            </a:r>
          </a:p>
          <a:p>
            <a:pPr algn="ctr"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кольная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346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38086" y="3072604"/>
            <a:ext cx="5333343" cy="3215456"/>
          </a:xfrm>
        </p:spPr>
      </p:pic>
      <p:sp>
        <p:nvSpPr>
          <p:cNvPr id="7" name="Прямоугольник 6"/>
          <p:cNvSpPr/>
          <p:nvPr/>
        </p:nvSpPr>
        <p:spPr>
          <a:xfrm>
            <a:off x="594483" y="1500969"/>
            <a:ext cx="11047639" cy="789301"/>
          </a:xfrm>
          <a:prstGeom prst="rect">
            <a:avLst/>
          </a:prstGeom>
        </p:spPr>
        <p:txBody>
          <a:bodyPr wrap="square" lIns="111109" tIns="55554" rIns="111109" bIns="55554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заменено 29,1 км тепловых сетей, что составляет 40 % сетей города Бокситогорск, в том числе 45% магистральных сетей;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523046" y="143646"/>
            <a:ext cx="10971371" cy="1357322"/>
          </a:xfrm>
          <a:prstGeom prst="rect">
            <a:avLst/>
          </a:prstGeom>
        </p:spPr>
        <p:txBody>
          <a:bodyPr vert="horz" lIns="111109" tIns="55554" rIns="111109" bIns="55554" rtlCol="0" anchor="ctr">
            <a:noAutofit/>
          </a:bodyPr>
          <a:lstStyle/>
          <a:p>
            <a:pPr marL="0" marR="0" lvl="0" indent="435948" algn="just" defTabSz="11110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смотря на все озвученные серьезные препятствия и проблемы, а также начало работ в период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коронавирусной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инфекции и СВО в Бокситогорском районе все намеченные мероприятия Инвестиционной программы (2020-2023гг.) были выполнены и сданы точно в срок, а именно: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388" y="428706"/>
            <a:ext cx="10857164" cy="450747"/>
          </a:xfr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выведены из эксплуатации три неэффективных насосных станции;</a:t>
            </a:r>
          </a:p>
        </p:txBody>
      </p:sp>
      <p:pic>
        <p:nvPicPr>
          <p:cNvPr id="5" name="Содержимое 4" descr="DSC_0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0896" y="1715284"/>
            <a:ext cx="5429287" cy="280820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388" y="857433"/>
            <a:ext cx="10857164" cy="789301"/>
          </a:xfrm>
          <a:prstGeom prst="rect">
            <a:avLst/>
          </a:prstGeom>
        </p:spPr>
        <p:txBody>
          <a:bodyPr wrap="square" lIns="111109" tIns="55554" rIns="111109" bIns="55554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реконструирована основная повысительная насосная станция, установленная в расчетном месте на тепловой сети;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388" y="4573067"/>
            <a:ext cx="10857164" cy="1804964"/>
          </a:xfrm>
          <a:prstGeom prst="rect">
            <a:avLst/>
          </a:prstGeom>
        </p:spPr>
        <p:txBody>
          <a:bodyPr wrap="square" lIns="111109" tIns="55554" rIns="111109" bIns="55554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52 многоквартирных жилых домах города установлены ИТП с автоматическим регулированием подачи тепловой энергии в зависимости от температуры наружного воздуха, с погодным регулированием;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проведена тепловая и гидравлическая наладка тепловой сети, что позволило сократить объём постоянно циркулирующего теплоносителя с 1950 м³/час до 1500 м³/час; </a:t>
            </a:r>
            <a:endParaRPr lang="ru-RU" dirty="0"/>
          </a:p>
        </p:txBody>
      </p:sp>
      <p:pic>
        <p:nvPicPr>
          <p:cNvPr id="11" name="Рисунок 10" descr="IMG_20180702_113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356" y="1715282"/>
            <a:ext cx="4929221" cy="2858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27" y="428705"/>
            <a:ext cx="10971371" cy="85745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реконструированы и переведены на природный газ 2 угольные котельные в д.Большой Двор и д. </a:t>
            </a:r>
            <a:r>
              <a:rPr lang="ru-RU" sz="2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Мозолево</a:t>
            </a:r>
            <a:r>
              <a:rPr lang="ru-RU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604" y="2429662"/>
            <a:ext cx="5386217" cy="639910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Угольная котельная,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д. Большой Двор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KSZ26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148" y="3286885"/>
            <a:ext cx="5619059" cy="28581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447" y="2429431"/>
            <a:ext cx="5388332" cy="639910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Котельная д. Большой Двор,</a:t>
            </a: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после перевода на природный газ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_00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190448" y="3286885"/>
            <a:ext cx="5580923" cy="2858182"/>
          </a:xfrm>
        </p:spPr>
      </p:pic>
      <p:sp>
        <p:nvSpPr>
          <p:cNvPr id="9" name="Прямоугольник 8"/>
          <p:cNvSpPr/>
          <p:nvPr/>
        </p:nvSpPr>
        <p:spPr>
          <a:xfrm>
            <a:off x="666626" y="1286160"/>
            <a:ext cx="10857164" cy="789301"/>
          </a:xfrm>
          <a:prstGeom prst="rect">
            <a:avLst/>
          </a:prstGeom>
        </p:spPr>
        <p:txBody>
          <a:bodyPr wrap="square" lIns="111109" tIns="55554" rIns="111109" bIns="55554">
            <a:spAutoFit/>
          </a:bodyPr>
          <a:lstStyle/>
          <a:p>
            <a:pPr marL="0" lvl="2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достигнуты все плановые показатели по эффектам от мероприятий, а основной показатель потери тепловой энергии сокращены с 43% до 12%.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357959"/>
            <a:ext cx="10971371" cy="85725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Котельная  д.Большой Двор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480" y="1429530"/>
            <a:ext cx="5386217" cy="6399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реконструкции</a:t>
            </a:r>
          </a:p>
        </p:txBody>
      </p:sp>
      <p:pic>
        <p:nvPicPr>
          <p:cNvPr id="8" name="Содержимое 7" descr="20160606_0946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480" y="2429662"/>
            <a:ext cx="5386388" cy="33818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38082" y="1429530"/>
            <a:ext cx="5388332" cy="6399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реконструкции</a:t>
            </a:r>
          </a:p>
        </p:txBody>
      </p:sp>
      <p:pic>
        <p:nvPicPr>
          <p:cNvPr id="9" name="Содержимое 8" descr="DSC_135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166644" y="2429662"/>
            <a:ext cx="5387977" cy="3357586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Котельная  д.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Мозолево</a:t>
            </a:r>
            <a:endParaRPr lang="ru-RU" sz="4000" dirty="0"/>
          </a:p>
        </p:txBody>
      </p:sp>
      <p:pic>
        <p:nvPicPr>
          <p:cNvPr id="7" name="Содержимое 6" descr="DSCN08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4286"/>
          <a:stretch>
            <a:fillRect/>
          </a:stretch>
        </p:blipFill>
        <p:spPr>
          <a:xfrm>
            <a:off x="594480" y="2358224"/>
            <a:ext cx="5334037" cy="3429024"/>
          </a:xfrm>
        </p:spPr>
      </p:pic>
      <p:pic>
        <p:nvPicPr>
          <p:cNvPr id="8" name="Содержимое 7" descr="IMG-20241112-WA0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6120"/>
          <a:stretch>
            <a:fillRect/>
          </a:stretch>
        </p:blipFill>
        <p:spPr>
          <a:xfrm>
            <a:off x="6095206" y="2358224"/>
            <a:ext cx="5715041" cy="342902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94481" y="1572406"/>
            <a:ext cx="5286412" cy="639910"/>
          </a:xfrm>
          <a:prstGeom prst="rect">
            <a:avLst/>
          </a:prstGeom>
        </p:spPr>
        <p:txBody>
          <a:bodyPr vert="horz" lIns="111109" tIns="55554" rIns="111109" bIns="55554" rtlCol="0">
            <a:normAutofit/>
          </a:bodyPr>
          <a:lstStyle/>
          <a:p>
            <a:pPr marL="416658" marR="0" lvl="0" indent="-416658" algn="ctr" defTabSz="11110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 реконструкции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6166644" y="1572406"/>
            <a:ext cx="5531208" cy="6399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6658" indent="-416658" algn="ctr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реконструкции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5" y="643069"/>
            <a:ext cx="10971371" cy="5484514"/>
          </a:xfrm>
        </p:spPr>
        <p:txBody>
          <a:bodyPr>
            <a:normAutofit fontScale="92500" lnSpcReduction="20000"/>
          </a:bodyPr>
          <a:lstStyle/>
          <a:p>
            <a:pPr marL="0" indent="435948" algn="just">
              <a:lnSpc>
                <a:spcPct val="110000"/>
              </a:lnSpc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Хочется отметить, что пройти весь путь от разработки,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согласования и подписания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до реализации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Инвестиционной программы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Концессионном соглашении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могут только очень сильные и финансово устойчивые компании с большими техническими знаниями 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опытом, готовые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вкладывать значительные средства на подготовительном этапе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нести убытки после подписания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соглашения, в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случаи указанных выше обстоятельств и прочих форс-мажоров. </a:t>
            </a:r>
          </a:p>
          <a:p>
            <a:pPr marL="0" indent="435948" algn="just">
              <a:lnSpc>
                <a:spcPct val="110000"/>
              </a:lnSpc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Наша компания не однократно проходила весь этот путь в городах Ленинградской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(г.Сланцы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г.Бокситогорск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Псковкой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г.Гдов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п.Пушкинские горы)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областях. </a:t>
            </a:r>
          </a:p>
          <a:p>
            <a:pPr marL="0" indent="435948" algn="just">
              <a:lnSpc>
                <a:spcPct val="110000"/>
              </a:lnSpc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Мы готовы к сотрудничеству с правительствами и администрациями любого уровня по вопросам заключения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Концессионного соглашения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сфере теплоснабжения в любых по численности населения городах от нескольких тысяч до нескольких миллионов.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7579" y="2552428"/>
            <a:ext cx="10380972" cy="943190"/>
          </a:xfrm>
          <a:prstGeom prst="rect">
            <a:avLst/>
          </a:prstGeom>
        </p:spPr>
        <p:txBody>
          <a:bodyPr wrap="square" lIns="111109" tIns="55554" rIns="111109" bIns="55554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14340"/>
            <a:ext cx="10971371" cy="786000"/>
          </a:xfrm>
        </p:spPr>
        <p:txBody>
          <a:bodyPr>
            <a:normAutofit fontScale="90000"/>
            <a:scene3d>
              <a:camera prst="orthographicFront"/>
              <a:lightRig rig="sunset" dir="t"/>
            </a:scene3d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b="1" u="sng" dirty="0" smtClean="0"/>
              <a:t/>
            </a:r>
            <a:br>
              <a:rPr lang="ru-RU" sz="3300" b="1" u="sng" dirty="0" smtClean="0"/>
            </a:br>
            <a:r>
              <a:rPr lang="ru-RU" sz="3300" b="1" u="sng" dirty="0" smtClean="0"/>
              <a:t/>
            </a:r>
            <a:br>
              <a:rPr lang="ru-RU" sz="3300" b="1" u="sng" dirty="0" smtClean="0"/>
            </a:br>
            <a:r>
              <a:rPr lang="ru-RU" sz="3300" b="1" u="sng" dirty="0"/>
              <a:t/>
            </a:r>
            <a:br>
              <a:rPr lang="ru-RU" sz="3300" b="1" u="sng" dirty="0"/>
            </a:br>
            <a:endParaRPr lang="ru-RU" sz="3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5" y="692857"/>
            <a:ext cx="10971371" cy="5094939"/>
          </a:xfrm>
        </p:spPr>
        <p:txBody>
          <a:bodyPr anchor="ctr">
            <a:normAutofit fontScale="85000" lnSpcReduction="20000"/>
          </a:bodyPr>
          <a:lstStyle/>
          <a:p>
            <a:pPr indent="455237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Концессионные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соглашения на сегодняшний день являются единственно правильным вариантом развития систем теплоснабжения населенных пунктов на основе частных инвестиций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5237" algn="just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indent="455237" algn="just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Проблемой договоров аренды является размытая, а иногда и сложно устанавливаемая граница между текущим и капитальным ремонтом. В связи с чем возникают разногласия между собственником объектов теплоснабжения, который за свой счет должен проводить капитальный ремонт или уменьшать арендную плату и эксплуатирующей организацией. Так же при таких отношениях достаточно сложно проводить работы по реконструкции, модернизации и техническому перевооружению оборудования.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indent="455237"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indent="455237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этом случае лучшим решением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являются Концессионные соглашения и Инвестиционные программы.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4702"/>
            <a:ext cx="10971371" cy="215472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27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ФЗ </a:t>
            </a:r>
            <a:r>
              <a:rPr lang="ru-RU" sz="27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№ 115 </a:t>
            </a:r>
            <a:r>
              <a:rPr lang="ru-RU" sz="27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от 21.07.2005 года «О </a:t>
            </a:r>
            <a:r>
              <a:rPr lang="ru-RU" sz="27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концессионных соглашениях», </a:t>
            </a:r>
            <a:r>
              <a:rPr lang="ru-RU" sz="27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устанавливает </a:t>
            </a:r>
            <a:r>
              <a:rPr lang="ru-RU" sz="27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правила работы сторон по КС.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Статья 1. Цели и предмет регулирования настоящего Федерального закона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/>
            </a:r>
            <a:b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94483" y="2643976"/>
            <a:ext cx="10971371" cy="3930000"/>
          </a:xfrm>
        </p:spPr>
        <p:txBody>
          <a:bodyPr>
            <a:normAutofit fontScale="92500" lnSpcReduction="20000"/>
          </a:bodyPr>
          <a:lstStyle/>
          <a:p>
            <a:pPr marL="623888" indent="-623888" algn="just">
              <a:buFont typeface="+mj-lt"/>
              <a:buAutoNum type="arabicPeriod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Целями настоящего Федерального закона являются привлечение инвестиций в экономику Российской Федерации, обеспечение эффективного использования имущества, находящегося в государственной или муниципальной собственности, на условиях концессионных соглашений и повышение качества товаров, работ, услуг, предоставляемых потребителям.</a:t>
            </a:r>
          </a:p>
          <a:p>
            <a:pPr marL="624987" indent="-624987" algn="just">
              <a:buNone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623888" indent="-623888"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 Настоящий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Федеральный закон регулирует отношения, возникающие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связи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 подготовкой, заключением, исполнением, изменением и прекращением концессионных соглашений, устанавливает гарантии прав и законных интересов сторон концессионного соглашения.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391" y="357251"/>
            <a:ext cx="10971371" cy="6002181"/>
          </a:xfrm>
        </p:spPr>
        <p:txBody>
          <a:bodyPr>
            <a:noAutofit/>
          </a:bodyPr>
          <a:lstStyle/>
          <a:p>
            <a:pPr marL="1930" indent="434019" algn="just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1930" indent="434019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преимуществами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Концессионных соглашений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являются четко сформулированные мероприятия, которые необходимо будет выполнить для улучшения работы системы теплоснабжения, четкие сроки и конечная сумма за которые эти мероприятия должны быть выполнены.</a:t>
            </a:r>
          </a:p>
          <a:p>
            <a:pPr marL="1930" indent="434019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Также основным условием заключения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Концессионного соглашения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является расчет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долгосрочных параметров регулирования,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фактически это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экономически обоснованный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тариф, рассчитанный на каждый год, по которому теплоснабжающая компания будет работать до конца срока действия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соглашения.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1930" indent="434019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Концессионном соглашении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четко прописываются эффекты, которые должны быть достигнуты при реализации мероприятий. </a:t>
            </a:r>
          </a:p>
          <a:p>
            <a:pPr marL="1930" indent="434019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Несомненно, что такая четкая 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понятная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сторонам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работы является большим преимуществом перед договорами аренды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388" y="224103"/>
            <a:ext cx="11024545" cy="6036892"/>
          </a:xfrm>
          <a:prstGeom prst="rect">
            <a:avLst/>
          </a:prstGeom>
        </p:spPr>
        <p:txBody>
          <a:bodyPr wrap="square" lIns="111109" tIns="55554" rIns="111109" bIns="55554" anchor="ctr">
            <a:spAutoFit/>
          </a:bodyPr>
          <a:lstStyle/>
          <a:p>
            <a:pPr marL="1930" indent="434019" algn="just"/>
            <a:endParaRPr lang="ru-RU" sz="2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930" indent="434019" algn="just"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Однако существуют и проблемы при реализации таких договоров на практике. </a:t>
            </a:r>
          </a:p>
          <a:p>
            <a:pPr marL="1930" indent="434019" algn="just"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Основная из которых, это сроки заключения Концессионных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соглашений.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Этапы заключения прописаны в действующем законодательстве РФ и составляют при условии соблюдения всех процессуальных норм и сроков 9 месяцев. </a:t>
            </a:r>
          </a:p>
          <a:p>
            <a:pPr marL="1930" indent="434019" algn="just"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практике согласование условий Концессионных соглашений и долгосрочных параметров регулирования может длиться несколько лет. В течение этого периода всегда происходят изменения фундаментальных параметров экономики (ключевая ставка, индекс потребительских цен, инфляция, цена на топливо и материалы) также могут меняться законы и подзаконные акты РФ, что создает необходимость пересчёта ТЭО, и соответственно новых согласований и это может происходить как цепная реакция до бесконечности.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7356" y="404761"/>
            <a:ext cx="10787138" cy="3651624"/>
          </a:xfrm>
          <a:prstGeom prst="rect">
            <a:avLst/>
          </a:prstGeom>
        </p:spPr>
        <p:txBody>
          <a:bodyPr wrap="square" lIns="111109" tIns="55554" rIns="111109" bIns="55554">
            <a:spAutoFit/>
          </a:bodyPr>
          <a:lstStyle/>
          <a:p>
            <a:pPr marL="1930" indent="434019" algn="just"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Второй по значимости проблемой является существенное изменение стоимости на материалы и работы после согласования и подписания Концессионного соглашения.</a:t>
            </a:r>
          </a:p>
          <a:p>
            <a:pPr marL="1930" indent="434019" algn="just"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Например в 2019 году до подписания соглашения была определена и согласованна  стоимость мероприятия по реконструкции участка тепловой сети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300 мм на сумму 10 млн.руб. со сроком исполнения в 2022 году, что с учетом дисконтирования 4% должно стоить в 2022 году стоить 11,3 млн. А по факту минимально стоимость, по которой оказалось возможно реализовать мероприятие составило 20 млн.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8794" y="4001298"/>
            <a:ext cx="10715700" cy="1681854"/>
          </a:xfrm>
          <a:prstGeom prst="rect">
            <a:avLst/>
          </a:prstGeom>
        </p:spPr>
        <p:txBody>
          <a:bodyPr wrap="square" lIns="111109" tIns="55554" rIns="111109" bIns="55554">
            <a:spAutoFit/>
          </a:bodyPr>
          <a:lstStyle/>
          <a:p>
            <a:pPr marL="1930" indent="434019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Для того что бы начать реализацию мероприятия по новой стоимости опять потребуются все согласования, которые требует время, а также необходимо дополнительно эти изменения согласовать в УФАС. </a:t>
            </a:r>
          </a:p>
          <a:p>
            <a:pPr marL="1930" indent="434019"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практике заново пройти весь путь и все это согласовать не возможно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8796" y="786588"/>
            <a:ext cx="10769956" cy="4190232"/>
          </a:xfrm>
          <a:prstGeom prst="rect">
            <a:avLst/>
          </a:prstGeom>
        </p:spPr>
        <p:txBody>
          <a:bodyPr wrap="square" lIns="111109" tIns="55554" rIns="111109" bIns="55554">
            <a:spAutoFit/>
          </a:bodyPr>
          <a:lstStyle/>
          <a:p>
            <a:pPr indent="435948" algn="just">
              <a:spcAft>
                <a:spcPts val="600"/>
              </a:spcAft>
            </a:pPr>
            <a:endParaRPr lang="ru-RU" sz="2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35948" algn="just"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После подписания Концессионного соглашения и начала эксплуатации начинается самое сложное. </a:t>
            </a:r>
          </a:p>
          <a:p>
            <a:pPr indent="435948" algn="just"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Как правило, в концессию передается системы находящиеся на гране полного уничтожения, имущество выработавшее свой ресурс и отсутствие какой либо материальной базы для начала работ. </a:t>
            </a:r>
          </a:p>
          <a:p>
            <a:pPr indent="435948" algn="just"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 в этот момент на вновь пришедшую компанию обрушивается лавина проверок и предписаний от всех возможных органов, так как наконец появилась «серьезная» организация, которая может ответить за то, что «наработала» предшествующая эксплуатация.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8862" y="858026"/>
            <a:ext cx="9414002" cy="529727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15310" y="332733"/>
            <a:ext cx="10666685" cy="450747"/>
          </a:xfrm>
          <a:prstGeom prst="rect">
            <a:avLst/>
          </a:prstGeom>
        </p:spPr>
        <p:txBody>
          <a:bodyPr wrap="square" lIns="111109" tIns="55554" rIns="111109" bIns="55554">
            <a:spAutoFit/>
          </a:bodyPr>
          <a:lstStyle/>
          <a:p>
            <a:pPr marL="1930" indent="434019"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Тепловизионная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съёмка тепловых сетей г.Бокситогорска, 2019 год.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ZSZ66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104" y="918338"/>
            <a:ext cx="5214332" cy="5022913"/>
          </a:xfrm>
        </p:spPr>
      </p:pic>
      <p:pic>
        <p:nvPicPr>
          <p:cNvPr id="7" name="Содержимое 6" descr="IMG20220720085838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5209" y="918338"/>
            <a:ext cx="5234346" cy="5022913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7310" y="332733"/>
            <a:ext cx="9791812" cy="450747"/>
          </a:xfrm>
          <a:prstGeom prst="rect">
            <a:avLst/>
          </a:prstGeom>
        </p:spPr>
        <p:txBody>
          <a:bodyPr wrap="square" lIns="111109" tIns="55554" rIns="111109" bIns="55554">
            <a:spAutoFit/>
          </a:bodyPr>
          <a:lstStyle/>
          <a:p>
            <a:pPr marL="1930" indent="434019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Состояние тепловых сетей г.Бокситогорска до реконструкции.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416</TotalTime>
  <Words>1061</Words>
  <Application>Microsoft Office PowerPoint</Application>
  <PresentationFormat>Произвольный</PresentationFormat>
  <Paragraphs>80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АО «Нева Энергия»  Особенности реализации Концессионных Соглашений и инвестиционных программ в сфере теплоснабжения в Ленинградской области на примере Бокситогорского района</vt:lpstr>
      <vt:lpstr>     </vt:lpstr>
      <vt:lpstr>  ФЗ № 115 от 21.07.2005 года «О концессионных соглашениях», устанавливает правила работы сторон по КС. Статья 1. Цели и предмет регулирования настоящего Федерального закона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Бокситогорском районе мы как раз столкнулись с подобной ситуацией при взаимодействии с Ростехнадзором. Паспорта готовности объектов к отопительному сезону по г. Бокстогорск и д. Большой двор мы не могли получить несколько лет подряд. По объекту в д. Мозолево было выдано предписание о запрете эксплуатации котельной. Только в 2024 году в результате плотной последовательной работы и взаимодействии с Северо-Западным управлением Ростехнадзора нам удалось устранить все замечания.</vt:lpstr>
      <vt:lpstr>Не смотря на все озвученные серьезные препятствия и проблемы, а также начало работ в период коронавирусной инфекции и СВО в Бокситогорском районе все намеченные мероприятия Инвестиционной программы (2020-2023гг.) были выполнены и сданы точно в срок, а именно:</vt:lpstr>
      <vt:lpstr>выведены из эксплуатации три неэффективных насосных станции;</vt:lpstr>
      <vt:lpstr>реконструированы и переведены на природный газ 2 угольные котельные в д.Большой Двор и д. Мозолево;</vt:lpstr>
      <vt:lpstr> Котельная  д.Большой Двор  </vt:lpstr>
      <vt:lpstr>Котельная  д. Мозолево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Баринов Андрей Григорьевич</cp:lastModifiedBy>
  <cp:revision>52</cp:revision>
  <dcterms:created xsi:type="dcterms:W3CDTF">2024-11-12T10:52:57Z</dcterms:created>
  <dcterms:modified xsi:type="dcterms:W3CDTF">2024-11-13T12:44:06Z</dcterms:modified>
</cp:coreProperties>
</file>